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0D70F98-2ED8-4E6F-9B1F-4244D23BB4EA}">
          <p14:sldIdLst>
            <p14:sldId id="256"/>
            <p14:sldId id="257"/>
            <p14:sldId id="258"/>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57" d="100"/>
          <a:sy n="57" d="100"/>
        </p:scale>
        <p:origin x="7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D160A-78E4-9BC6-E222-A6E5C93A0E76}"/>
              </a:ext>
            </a:extLst>
          </p:cNvPr>
          <p:cNvSpPr>
            <a:spLocks noGrp="1"/>
          </p:cNvSpPr>
          <p:nvPr>
            <p:ph type="ctrTitle"/>
          </p:nvPr>
        </p:nvSpPr>
        <p:spPr/>
        <p:txBody>
          <a:bodyPr/>
          <a:lstStyle/>
          <a:p>
            <a:r>
              <a:rPr kumimoji="1" lang="ja-JP" altLang="en-US" dirty="0"/>
              <a:t>第３２次 研究委嘱ＰＴＡ</a:t>
            </a:r>
          </a:p>
        </p:txBody>
      </p:sp>
      <p:sp>
        <p:nvSpPr>
          <p:cNvPr id="3" name="字幕 2">
            <a:extLst>
              <a:ext uri="{FF2B5EF4-FFF2-40B4-BE49-F238E27FC236}">
                <a16:creationId xmlns:a16="http://schemas.microsoft.com/office/drawing/2014/main" id="{4CE82C4B-7167-2AAD-E3BC-2BBA4B513326}"/>
              </a:ext>
            </a:extLst>
          </p:cNvPr>
          <p:cNvSpPr>
            <a:spLocks noGrp="1"/>
          </p:cNvSpPr>
          <p:nvPr>
            <p:ph type="subTitle" idx="1"/>
          </p:nvPr>
        </p:nvSpPr>
        <p:spPr/>
        <p:txBody>
          <a:bodyPr/>
          <a:lstStyle/>
          <a:p>
            <a:r>
              <a:rPr kumimoji="1" lang="ja-JP" altLang="en-US" sz="3200" dirty="0"/>
              <a:t>１年次研究計画テーマ</a:t>
            </a:r>
            <a:endParaRPr kumimoji="1" lang="en-US" altLang="ja-JP" sz="3200" dirty="0"/>
          </a:p>
          <a:p>
            <a:pPr algn="r"/>
            <a:r>
              <a:rPr lang="ja-JP" altLang="en-US" dirty="0"/>
              <a:t>明南小学校ＰＴＡ</a:t>
            </a:r>
            <a:endParaRPr kumimoji="1" lang="ja-JP" altLang="en-US" dirty="0"/>
          </a:p>
        </p:txBody>
      </p:sp>
    </p:spTree>
    <p:extLst>
      <p:ext uri="{BB962C8B-B14F-4D97-AF65-F5344CB8AC3E}">
        <p14:creationId xmlns:p14="http://schemas.microsoft.com/office/powerpoint/2010/main" val="254976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125122-76B8-9686-D9AF-D96537AF8F8D}"/>
              </a:ext>
            </a:extLst>
          </p:cNvPr>
          <p:cNvSpPr>
            <a:spLocks noGrp="1"/>
          </p:cNvSpPr>
          <p:nvPr>
            <p:ph type="title"/>
          </p:nvPr>
        </p:nvSpPr>
        <p:spPr>
          <a:xfrm>
            <a:off x="1295402" y="982132"/>
            <a:ext cx="9601196" cy="929795"/>
          </a:xfrm>
        </p:spPr>
        <p:txBody>
          <a:bodyPr/>
          <a:lstStyle/>
          <a:p>
            <a:r>
              <a:rPr kumimoji="1" lang="ja-JP" altLang="en-US" dirty="0"/>
              <a:t>１．研究テーマとして考えていること</a:t>
            </a:r>
          </a:p>
        </p:txBody>
      </p:sp>
      <p:sp>
        <p:nvSpPr>
          <p:cNvPr id="3" name="コンテンツ プレースホルダー 2">
            <a:extLst>
              <a:ext uri="{FF2B5EF4-FFF2-40B4-BE49-F238E27FC236}">
                <a16:creationId xmlns:a16="http://schemas.microsoft.com/office/drawing/2014/main" id="{453B3939-658C-F8BE-6A74-3FA509F9741B}"/>
              </a:ext>
            </a:extLst>
          </p:cNvPr>
          <p:cNvSpPr>
            <a:spLocks noGrp="1"/>
          </p:cNvSpPr>
          <p:nvPr>
            <p:ph idx="1"/>
          </p:nvPr>
        </p:nvSpPr>
        <p:spPr/>
        <p:txBody>
          <a:bodyPr/>
          <a:lstStyle/>
          <a:p>
            <a:r>
              <a:rPr kumimoji="1" lang="ja-JP" altLang="en-US" dirty="0"/>
              <a:t>「明南小学校版 </a:t>
            </a:r>
            <a:r>
              <a:rPr kumimoji="1" lang="en-US" altLang="ja-JP" dirty="0"/>
              <a:t>SDG</a:t>
            </a:r>
            <a:r>
              <a:rPr kumimoji="1" lang="ja-JP" altLang="en-US" dirty="0"/>
              <a:t>ｓ」の推進</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53703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305B6-087C-FE64-F005-8AF57D1E666F}"/>
              </a:ext>
            </a:extLst>
          </p:cNvPr>
          <p:cNvSpPr>
            <a:spLocks noGrp="1"/>
          </p:cNvSpPr>
          <p:nvPr>
            <p:ph type="title"/>
          </p:nvPr>
        </p:nvSpPr>
        <p:spPr>
          <a:xfrm>
            <a:off x="1295402" y="982133"/>
            <a:ext cx="9601196" cy="805104"/>
          </a:xfrm>
        </p:spPr>
        <p:txBody>
          <a:bodyPr/>
          <a:lstStyle/>
          <a:p>
            <a:r>
              <a:rPr kumimoji="1" lang="ja-JP" altLang="en-US" dirty="0"/>
              <a:t>２．この研究テーマを取り上げた趣旨</a:t>
            </a:r>
          </a:p>
        </p:txBody>
      </p:sp>
      <p:sp>
        <p:nvSpPr>
          <p:cNvPr id="3" name="コンテンツ プレースホルダー 2">
            <a:extLst>
              <a:ext uri="{FF2B5EF4-FFF2-40B4-BE49-F238E27FC236}">
                <a16:creationId xmlns:a16="http://schemas.microsoft.com/office/drawing/2014/main" id="{A561DAB5-A433-8D8A-1EB0-68A946D810C1}"/>
              </a:ext>
            </a:extLst>
          </p:cNvPr>
          <p:cNvSpPr>
            <a:spLocks noGrp="1"/>
          </p:cNvSpPr>
          <p:nvPr>
            <p:ph idx="1"/>
          </p:nvPr>
        </p:nvSpPr>
        <p:spPr/>
        <p:txBody>
          <a:bodyPr/>
          <a:lstStyle/>
          <a:p>
            <a:r>
              <a:rPr lang="ja-JP" altLang="en-US" dirty="0"/>
              <a:t>「ＳＤＧｓ」に対し、言葉は知っていても内容は分からない方や言葉自体も聞いたことが無い方も存在しており、先ずは認知していただくことを目標とし、将来的にも継続出来る活動を目指したい。</a:t>
            </a:r>
            <a:endParaRPr lang="en-US" altLang="ja-JP" dirty="0"/>
          </a:p>
        </p:txBody>
      </p:sp>
    </p:spTree>
    <p:extLst>
      <p:ext uri="{BB962C8B-B14F-4D97-AF65-F5344CB8AC3E}">
        <p14:creationId xmlns:p14="http://schemas.microsoft.com/office/powerpoint/2010/main" val="61950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24D672-0AFE-EB37-8F27-BAAF21D4579F}"/>
              </a:ext>
            </a:extLst>
          </p:cNvPr>
          <p:cNvSpPr>
            <a:spLocks noGrp="1"/>
          </p:cNvSpPr>
          <p:nvPr>
            <p:ph type="title"/>
          </p:nvPr>
        </p:nvSpPr>
        <p:spPr>
          <a:xfrm>
            <a:off x="1295402" y="982132"/>
            <a:ext cx="9601196" cy="746915"/>
          </a:xfrm>
        </p:spPr>
        <p:txBody>
          <a:bodyPr>
            <a:normAutofit fontScale="90000"/>
          </a:bodyPr>
          <a:lstStyle/>
          <a:p>
            <a:r>
              <a:rPr kumimoji="1" lang="ja-JP" altLang="en-US"/>
              <a:t>３．計画している研究内容及び実践活動</a:t>
            </a:r>
          </a:p>
        </p:txBody>
      </p:sp>
      <p:sp>
        <p:nvSpPr>
          <p:cNvPr id="3" name="コンテンツ プレースホルダー 2">
            <a:extLst>
              <a:ext uri="{FF2B5EF4-FFF2-40B4-BE49-F238E27FC236}">
                <a16:creationId xmlns:a16="http://schemas.microsoft.com/office/drawing/2014/main" id="{5ECFB65C-DCBF-E89F-BCB5-2C20A438066D}"/>
              </a:ext>
            </a:extLst>
          </p:cNvPr>
          <p:cNvSpPr>
            <a:spLocks noGrp="1"/>
          </p:cNvSpPr>
          <p:nvPr>
            <p:ph idx="1"/>
          </p:nvPr>
        </p:nvSpPr>
        <p:spPr>
          <a:xfrm>
            <a:off x="1295401" y="2556932"/>
            <a:ext cx="9694024" cy="3318936"/>
          </a:xfrm>
        </p:spPr>
        <p:txBody>
          <a:bodyPr/>
          <a:lstStyle/>
          <a:p>
            <a:r>
              <a:rPr kumimoji="1" lang="ja-JP" altLang="en-US" sz="2000" dirty="0"/>
              <a:t>既に行っている活動がどの様に「ＳＤＧｓ」と結びついているのか認識する。</a:t>
            </a:r>
            <a:endParaRPr kumimoji="1" lang="en-US" altLang="ja-JP" sz="2000" dirty="0"/>
          </a:p>
          <a:p>
            <a:r>
              <a:rPr lang="ja-JP" altLang="en-US" sz="2000" dirty="0"/>
              <a:t>レクリエーションを通して「ＳＤＧｓ」を身近に感じられる様にする。</a:t>
            </a:r>
            <a:endParaRPr kumimoji="1" lang="en-US" altLang="ja-JP" sz="2000" dirty="0"/>
          </a:p>
          <a:p>
            <a:r>
              <a:rPr kumimoji="1" lang="ja-JP" altLang="en-US" sz="2000" dirty="0"/>
              <a:t>リサイクル活動の目的と成果を明確化し、</a:t>
            </a:r>
            <a:r>
              <a:rPr lang="ja-JP" altLang="en-US" sz="2000" dirty="0"/>
              <a:t>リサイクルの流れを分かり易く可視化する。</a:t>
            </a:r>
            <a:endParaRPr lang="en-US" altLang="ja-JP" sz="2000" dirty="0"/>
          </a:p>
          <a:p>
            <a:r>
              <a:rPr lang="ja-JP" altLang="en-US" sz="2000" dirty="0"/>
              <a:t>児童が学んだ「ごみ処理施設の仕事内容」を基に</a:t>
            </a:r>
            <a:r>
              <a:rPr lang="en-US" altLang="ja-JP" sz="2000" dirty="0"/>
              <a:t>PTA</a:t>
            </a:r>
            <a:r>
              <a:rPr lang="ja-JP" altLang="en-US" sz="2000" dirty="0"/>
              <a:t>も交えた勉強会を検討。</a:t>
            </a:r>
            <a:endParaRPr lang="en-US" altLang="ja-JP" sz="2000" dirty="0"/>
          </a:p>
          <a:p>
            <a:r>
              <a:rPr lang="ja-JP" altLang="en-US" sz="2000" dirty="0"/>
              <a:t>夏休み中に取り組む「親子でＳＤＧｓ」。</a:t>
            </a:r>
            <a:endParaRPr lang="en-US" altLang="ja-JP" sz="2000" dirty="0"/>
          </a:p>
          <a:p>
            <a:r>
              <a:rPr lang="ja-JP" altLang="en-US" sz="2000" dirty="0"/>
              <a:t>キッズ／大人／本 のリユース活動。</a:t>
            </a:r>
            <a:endParaRPr lang="en-US" altLang="ja-JP" sz="2000" dirty="0"/>
          </a:p>
          <a:p>
            <a:pPr marL="0" indent="0">
              <a:buNone/>
            </a:pPr>
            <a:endParaRPr lang="en-US" altLang="ja-JP" sz="2000" dirty="0"/>
          </a:p>
          <a:p>
            <a:pPr marL="0" indent="0">
              <a:buNone/>
            </a:pPr>
            <a:endParaRPr kumimoji="1" lang="ja-JP" altLang="en-US" dirty="0"/>
          </a:p>
        </p:txBody>
      </p:sp>
    </p:spTree>
    <p:extLst>
      <p:ext uri="{BB962C8B-B14F-4D97-AF65-F5344CB8AC3E}">
        <p14:creationId xmlns:p14="http://schemas.microsoft.com/office/powerpoint/2010/main" val="386361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2119E-956F-0EFE-AD08-EAE6D1CED08B}"/>
              </a:ext>
            </a:extLst>
          </p:cNvPr>
          <p:cNvSpPr>
            <a:spLocks noGrp="1"/>
          </p:cNvSpPr>
          <p:nvPr>
            <p:ph type="title"/>
          </p:nvPr>
        </p:nvSpPr>
        <p:spPr>
          <a:xfrm>
            <a:off x="1295402" y="982133"/>
            <a:ext cx="9601196" cy="938108"/>
          </a:xfrm>
        </p:spPr>
        <p:txBody>
          <a:bodyPr/>
          <a:lstStyle/>
          <a:p>
            <a:r>
              <a:rPr kumimoji="1" lang="ja-JP" altLang="en-US" dirty="0"/>
              <a:t>４．研究推進の組織</a:t>
            </a:r>
          </a:p>
        </p:txBody>
      </p:sp>
      <p:sp>
        <p:nvSpPr>
          <p:cNvPr id="3" name="コンテンツ プレースホルダー 2">
            <a:extLst>
              <a:ext uri="{FF2B5EF4-FFF2-40B4-BE49-F238E27FC236}">
                <a16:creationId xmlns:a16="http://schemas.microsoft.com/office/drawing/2014/main" id="{89728457-091D-083E-BC50-7CEF63CCF4B2}"/>
              </a:ext>
            </a:extLst>
          </p:cNvPr>
          <p:cNvSpPr>
            <a:spLocks noGrp="1"/>
          </p:cNvSpPr>
          <p:nvPr>
            <p:ph idx="1"/>
          </p:nvPr>
        </p:nvSpPr>
        <p:spPr/>
        <p:txBody>
          <a:bodyPr/>
          <a:lstStyle/>
          <a:p>
            <a:r>
              <a:rPr kumimoji="1" lang="en-US" altLang="ja-JP" dirty="0"/>
              <a:t>PTA</a:t>
            </a:r>
            <a:r>
              <a:rPr kumimoji="1" lang="ja-JP" altLang="en-US" dirty="0"/>
              <a:t>常任委員会</a:t>
            </a:r>
          </a:p>
        </p:txBody>
      </p:sp>
    </p:spTree>
    <p:extLst>
      <p:ext uri="{BB962C8B-B14F-4D97-AF65-F5344CB8AC3E}">
        <p14:creationId xmlns:p14="http://schemas.microsoft.com/office/powerpoint/2010/main" val="119818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6E32A-91A3-B729-B693-98F36B98C19A}"/>
              </a:ext>
            </a:extLst>
          </p:cNvPr>
          <p:cNvSpPr>
            <a:spLocks noGrp="1"/>
          </p:cNvSpPr>
          <p:nvPr>
            <p:ph type="title"/>
          </p:nvPr>
        </p:nvSpPr>
        <p:spPr>
          <a:xfrm>
            <a:off x="1295402" y="982133"/>
            <a:ext cx="9601196" cy="821730"/>
          </a:xfrm>
        </p:spPr>
        <p:txBody>
          <a:bodyPr/>
          <a:lstStyle/>
          <a:p>
            <a:r>
              <a:rPr kumimoji="1" lang="ja-JP" altLang="en-US" dirty="0"/>
              <a:t>５．研究推進の日程</a:t>
            </a:r>
          </a:p>
        </p:txBody>
      </p:sp>
      <p:sp>
        <p:nvSpPr>
          <p:cNvPr id="3" name="コンテンツ プレースホルダー 2">
            <a:extLst>
              <a:ext uri="{FF2B5EF4-FFF2-40B4-BE49-F238E27FC236}">
                <a16:creationId xmlns:a16="http://schemas.microsoft.com/office/drawing/2014/main" id="{9F2E59E9-AF3D-54FD-76E0-A865F5DCF9F1}"/>
              </a:ext>
            </a:extLst>
          </p:cNvPr>
          <p:cNvSpPr>
            <a:spLocks noGrp="1"/>
          </p:cNvSpPr>
          <p:nvPr>
            <p:ph idx="1"/>
          </p:nvPr>
        </p:nvSpPr>
        <p:spPr/>
        <p:txBody>
          <a:bodyPr/>
          <a:lstStyle/>
          <a:p>
            <a:r>
              <a:rPr lang="ja-JP" altLang="en-US" dirty="0"/>
              <a:t>定例の常任委員会</a:t>
            </a:r>
            <a:endParaRPr kumimoji="1" lang="ja-JP" altLang="en-US" dirty="0"/>
          </a:p>
        </p:txBody>
      </p:sp>
    </p:spTree>
    <p:extLst>
      <p:ext uri="{BB962C8B-B14F-4D97-AF65-F5344CB8AC3E}">
        <p14:creationId xmlns:p14="http://schemas.microsoft.com/office/powerpoint/2010/main" val="336199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947AF-917B-3C28-B10A-2620374A2599}"/>
              </a:ext>
            </a:extLst>
          </p:cNvPr>
          <p:cNvSpPr>
            <a:spLocks noGrp="1"/>
          </p:cNvSpPr>
          <p:nvPr>
            <p:ph type="title"/>
          </p:nvPr>
        </p:nvSpPr>
        <p:spPr>
          <a:xfrm>
            <a:off x="1295401" y="832503"/>
            <a:ext cx="9601196" cy="971359"/>
          </a:xfrm>
        </p:spPr>
        <p:txBody>
          <a:bodyPr/>
          <a:lstStyle/>
          <a:p>
            <a:r>
              <a:rPr kumimoji="1" lang="ja-JP" altLang="en-US" dirty="0"/>
              <a:t>６．補助金の主な使途</a:t>
            </a:r>
          </a:p>
        </p:txBody>
      </p:sp>
      <p:sp>
        <p:nvSpPr>
          <p:cNvPr id="3" name="コンテンツ プレースホルダー 2">
            <a:extLst>
              <a:ext uri="{FF2B5EF4-FFF2-40B4-BE49-F238E27FC236}">
                <a16:creationId xmlns:a16="http://schemas.microsoft.com/office/drawing/2014/main" id="{EF11A7B9-FC60-719A-5725-EAEB049BC8D6}"/>
              </a:ext>
            </a:extLst>
          </p:cNvPr>
          <p:cNvSpPr>
            <a:spLocks noGrp="1"/>
          </p:cNvSpPr>
          <p:nvPr>
            <p:ph idx="1"/>
          </p:nvPr>
        </p:nvSpPr>
        <p:spPr/>
        <p:txBody>
          <a:bodyPr/>
          <a:lstStyle/>
          <a:p>
            <a:r>
              <a:rPr kumimoji="1" lang="ja-JP" altLang="en-US" dirty="0"/>
              <a:t>「ＳＤＧｓ」カードゲーム</a:t>
            </a:r>
            <a:endParaRPr kumimoji="1" lang="en-US" altLang="ja-JP" dirty="0"/>
          </a:p>
          <a:p>
            <a:r>
              <a:rPr lang="ja-JP" altLang="en-US" dirty="0"/>
              <a:t>模造紙</a:t>
            </a:r>
            <a:endParaRPr lang="en-US" altLang="ja-JP" dirty="0"/>
          </a:p>
          <a:p>
            <a:r>
              <a:rPr kumimoji="1" lang="ja-JP" altLang="en-US" dirty="0"/>
              <a:t>筆記用具</a:t>
            </a:r>
          </a:p>
        </p:txBody>
      </p:sp>
    </p:spTree>
    <p:extLst>
      <p:ext uri="{BB962C8B-B14F-4D97-AF65-F5344CB8AC3E}">
        <p14:creationId xmlns:p14="http://schemas.microsoft.com/office/powerpoint/2010/main" val="35489648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434</TotalTime>
  <Words>221</Words>
  <Application>Microsoft Office PowerPoint</Application>
  <PresentationFormat>ワイド画面</PresentationFormat>
  <Paragraphs>22</Paragraphs>
  <Slides>7</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7</vt:i4>
      </vt:variant>
    </vt:vector>
  </HeadingPairs>
  <TitlesOfParts>
    <vt:vector size="10" baseType="lpstr">
      <vt:lpstr>Arial</vt:lpstr>
      <vt:lpstr>Garamond</vt:lpstr>
      <vt:lpstr>オーガニック</vt:lpstr>
      <vt:lpstr>第３２次 研究委嘱ＰＴＡ</vt:lpstr>
      <vt:lpstr>１．研究テーマとして考えていること</vt:lpstr>
      <vt:lpstr>２．この研究テーマを取り上げた趣旨</vt:lpstr>
      <vt:lpstr>３．計画している研究内容及び実践活動</vt:lpstr>
      <vt:lpstr>４．研究推進の組織</vt:lpstr>
      <vt:lpstr>５．研究推進の日程</vt:lpstr>
      <vt:lpstr>６．補助金の主な使途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第３２次 研究委嘱ＰＴＡ</dc:title>
  <dc:creator>maruyama takahiro</dc:creator>
  <cp:lastModifiedBy>池田 純一</cp:lastModifiedBy>
  <cp:revision>1</cp:revision>
  <cp:lastPrinted>2022-07-04T00:22:04Z</cp:lastPrinted>
  <dcterms:created xsi:type="dcterms:W3CDTF">2022-07-02T03:00:32Z</dcterms:created>
  <dcterms:modified xsi:type="dcterms:W3CDTF">2022-07-05T06:25:41Z</dcterms:modified>
</cp:coreProperties>
</file>